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Arsenal" charset="1" panose="00000500000000000000"/>
      <p:regular r:id="rId12"/>
    </p:embeddedFont>
    <p:embeddedFont>
      <p:font typeface="Arsenal Bold" charset="1" panose="00000800000000000000"/>
      <p:regular r:id="rId13"/>
    </p:embeddedFont>
    <p:embeddedFont>
      <p:font typeface="Arsenal Italics" charset="1" panose="00000500000000000000"/>
      <p:regular r:id="rId14"/>
    </p:embeddedFont>
    <p:embeddedFont>
      <p:font typeface="Arsenal Bold Italics" charset="1" panose="00000800000000000000"/>
      <p:regular r:id="rId15"/>
    </p:embeddedFont>
    <p:embeddedFont>
      <p:font typeface="Radley" charset="1" panose="00000500000000000000"/>
      <p:regular r:id="rId16"/>
    </p:embeddedFont>
    <p:embeddedFont>
      <p:font typeface="Radley Italics" charset="1" panose="00000500000000000000"/>
      <p:regular r:id="rId17"/>
    </p:embeddedFont>
    <p:embeddedFont>
      <p:font typeface="Open Sans Bold" charset="1" panose="00000000000000000000"/>
      <p:regular r:id="rId18"/>
    </p:embeddedFont>
    <p:embeddedFont>
      <p:font typeface="Open Sans Bold Bold" charset="1" panose="00000000000000000000"/>
      <p:regular r:id="rId19"/>
    </p:embeddedFont>
    <p:embeddedFont>
      <p:font typeface="Open Sans Bold Italics" charset="1" panose="00000000000000000000"/>
      <p:regular r:id="rId20"/>
    </p:embeddedFont>
    <p:embeddedFont>
      <p:font typeface="Open Sans Bold Bold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C3HGA1ME.mp4" Type="http://schemas.openxmlformats.org/officeDocument/2006/relationships/video"/><Relationship Id="rId4" Target="../media/VAGC3HGA1ME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C3IyL8sQ.mp4" Type="http://schemas.openxmlformats.org/officeDocument/2006/relationships/video"/><Relationship Id="rId4" Target="../media/VAGC3IyL8sQ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C4q-MW1Q.mp4" Type="http://schemas.openxmlformats.org/officeDocument/2006/relationships/video"/><Relationship Id="rId4" Target="../media/VAGC4q-MW1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GC4p5c_MY.mp4" Type="http://schemas.openxmlformats.org/officeDocument/2006/relationships/video"/><Relationship Id="rId4" Target="../media/VAGC4p5c_MY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C4jTFY8g.mp4" Type="http://schemas.openxmlformats.org/officeDocument/2006/relationships/video"/><Relationship Id="rId4" Target="../media/VAGC4jTFY8g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C4kJS5UA.mp4" Type="http://schemas.openxmlformats.org/officeDocument/2006/relationships/video"/><Relationship Id="rId4" Target="../media/VAGC4kJS5UA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C4g92Xo0.mp4" Type="http://schemas.openxmlformats.org/officeDocument/2006/relationships/video"/><Relationship Id="rId4" Target="../media/VAGC4g92Xo0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GC4g92Xo0.mp4" Type="http://schemas.openxmlformats.org/officeDocument/2006/relationships/video"/><Relationship Id="rId4" Target="../media/VAGC4g92Xo0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1331" y="3317797"/>
            <a:ext cx="8015383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51D40"/>
                </a:solidFill>
                <a:latin typeface="Open Sans Extra Bold"/>
              </a:rPr>
              <a:t>AUTOMATIC FIRE TRUCK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9919" r="0" b="-9919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969323" y="857250"/>
            <a:ext cx="4349353" cy="154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9CD2C"/>
                </a:solidFill>
                <a:latin typeface="Canva Sans Bold"/>
              </a:rPr>
              <a:t>ME-396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52500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"/>
              </a:rPr>
              <a:t>This is the Interface of Voice Control app we Created.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64829" y="1881353"/>
            <a:ext cx="14558342" cy="6524294"/>
          </a:xfrm>
          <a:custGeom>
            <a:avLst/>
            <a:gdLst/>
            <a:ahLst/>
            <a:cxnLst/>
            <a:rect r="r" b="b" t="t" l="l"/>
            <a:pathLst>
              <a:path h="6524294" w="14558342">
                <a:moveTo>
                  <a:pt x="0" y="0"/>
                </a:moveTo>
                <a:lnTo>
                  <a:pt x="14558342" y="0"/>
                </a:lnTo>
                <a:lnTo>
                  <a:pt x="14558342" y="6524294"/>
                </a:lnTo>
                <a:lnTo>
                  <a:pt x="0" y="6524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7" r="0" b="-141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20191" y="3457251"/>
            <a:ext cx="9287660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0"/>
              </a:lnSpc>
            </a:pPr>
            <a:r>
              <a:rPr lang="en-US" sz="7000">
                <a:solidFill>
                  <a:srgbClr val="F46530"/>
                </a:solidFill>
                <a:latin typeface="Open Sans Bold Bold"/>
              </a:rPr>
              <a:t>Code For the Project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60564" y="617983"/>
            <a:ext cx="4798484" cy="9051033"/>
          </a:xfrm>
          <a:custGeom>
            <a:avLst/>
            <a:gdLst/>
            <a:ahLst/>
            <a:cxnLst/>
            <a:rect r="r" b="b" t="t" l="l"/>
            <a:pathLst>
              <a:path h="9051033" w="4798484">
                <a:moveTo>
                  <a:pt x="0" y="0"/>
                </a:moveTo>
                <a:lnTo>
                  <a:pt x="4798484" y="0"/>
                </a:lnTo>
                <a:lnTo>
                  <a:pt x="4798484" y="9051034"/>
                </a:lnTo>
                <a:lnTo>
                  <a:pt x="0" y="905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17983"/>
            <a:ext cx="5218129" cy="9051033"/>
          </a:xfrm>
          <a:custGeom>
            <a:avLst/>
            <a:gdLst/>
            <a:ahLst/>
            <a:cxnLst/>
            <a:rect r="r" b="b" t="t" l="l"/>
            <a:pathLst>
              <a:path h="9051033" w="5218129">
                <a:moveTo>
                  <a:pt x="0" y="0"/>
                </a:moveTo>
                <a:lnTo>
                  <a:pt x="5218129" y="0"/>
                </a:lnTo>
                <a:lnTo>
                  <a:pt x="5218129" y="9051034"/>
                </a:lnTo>
                <a:lnTo>
                  <a:pt x="0" y="905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90355" y="820834"/>
            <a:ext cx="4268180" cy="8645332"/>
          </a:xfrm>
          <a:custGeom>
            <a:avLst/>
            <a:gdLst/>
            <a:ahLst/>
            <a:cxnLst/>
            <a:rect r="r" b="b" t="t" l="l"/>
            <a:pathLst>
              <a:path h="8645332" w="4268180">
                <a:moveTo>
                  <a:pt x="0" y="0"/>
                </a:moveTo>
                <a:lnTo>
                  <a:pt x="4268180" y="0"/>
                </a:lnTo>
                <a:lnTo>
                  <a:pt x="4268180" y="8645332"/>
                </a:lnTo>
                <a:lnTo>
                  <a:pt x="0" y="864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9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13696" y="4464050"/>
            <a:ext cx="634573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47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 Bold"/>
              </a:rPr>
              <a:t>Voice Control Code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0006" y="486665"/>
            <a:ext cx="9092374" cy="4656835"/>
          </a:xfrm>
          <a:custGeom>
            <a:avLst/>
            <a:gdLst/>
            <a:ahLst/>
            <a:cxnLst/>
            <a:rect r="r" b="b" t="t" l="l"/>
            <a:pathLst>
              <a:path h="4656835" w="9092374">
                <a:moveTo>
                  <a:pt x="0" y="0"/>
                </a:moveTo>
                <a:lnTo>
                  <a:pt x="9092375" y="0"/>
                </a:lnTo>
                <a:lnTo>
                  <a:pt x="9092375" y="4656835"/>
                </a:lnTo>
                <a:lnTo>
                  <a:pt x="0" y="4656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47384" y="5672402"/>
            <a:ext cx="9955984" cy="4100663"/>
          </a:xfrm>
          <a:custGeom>
            <a:avLst/>
            <a:gdLst/>
            <a:ahLst/>
            <a:cxnLst/>
            <a:rect r="r" b="b" t="t" l="l"/>
            <a:pathLst>
              <a:path h="4100663" w="9955984">
                <a:moveTo>
                  <a:pt x="0" y="0"/>
                </a:moveTo>
                <a:lnTo>
                  <a:pt x="9955985" y="0"/>
                </a:lnTo>
                <a:lnTo>
                  <a:pt x="9955985" y="4100663"/>
                </a:lnTo>
                <a:lnTo>
                  <a:pt x="0" y="410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17846" y="1995932"/>
            <a:ext cx="808552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uce"/>
              </a:rPr>
              <a:t>Code to move Truck Rightward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119" y="6903583"/>
            <a:ext cx="752326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Code to move Truck Leftward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94826" y="368410"/>
            <a:ext cx="11625416" cy="3956226"/>
          </a:xfrm>
          <a:custGeom>
            <a:avLst/>
            <a:gdLst/>
            <a:ahLst/>
            <a:cxnLst/>
            <a:rect r="r" b="b" t="t" l="l"/>
            <a:pathLst>
              <a:path h="3956226" w="11625416">
                <a:moveTo>
                  <a:pt x="0" y="0"/>
                </a:moveTo>
                <a:lnTo>
                  <a:pt x="11625415" y="0"/>
                </a:lnTo>
                <a:lnTo>
                  <a:pt x="11625415" y="3956226"/>
                </a:lnTo>
                <a:lnTo>
                  <a:pt x="0" y="3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566" y="4503858"/>
            <a:ext cx="5309006" cy="5410353"/>
          </a:xfrm>
          <a:custGeom>
            <a:avLst/>
            <a:gdLst/>
            <a:ahLst/>
            <a:cxnLst/>
            <a:rect r="r" b="b" t="t" l="l"/>
            <a:pathLst>
              <a:path h="5410353" w="5309006">
                <a:moveTo>
                  <a:pt x="0" y="0"/>
                </a:moveTo>
                <a:lnTo>
                  <a:pt x="5309006" y="0"/>
                </a:lnTo>
                <a:lnTo>
                  <a:pt x="5309006" y="5410353"/>
                </a:lnTo>
                <a:lnTo>
                  <a:pt x="0" y="541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9572" y="5683195"/>
            <a:ext cx="6429718" cy="4231016"/>
          </a:xfrm>
          <a:custGeom>
            <a:avLst/>
            <a:gdLst/>
            <a:ahLst/>
            <a:cxnLst/>
            <a:rect r="r" b="b" t="t" l="l"/>
            <a:pathLst>
              <a:path h="4231016" w="6429718">
                <a:moveTo>
                  <a:pt x="0" y="0"/>
                </a:moveTo>
                <a:lnTo>
                  <a:pt x="6429718" y="0"/>
                </a:lnTo>
                <a:lnTo>
                  <a:pt x="6429718" y="4231016"/>
                </a:lnTo>
                <a:lnTo>
                  <a:pt x="0" y="4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2636" y="1206659"/>
            <a:ext cx="570825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Code to Move Truck Forward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2361" y="6831210"/>
            <a:ext cx="55778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Code to Putoff Fire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D4ED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49472" cy="546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9711" t="0" r="-2971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2938" y="3827389"/>
            <a:ext cx="1017539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169">
                <a:solidFill>
                  <a:srgbClr val="FFFFFF"/>
                </a:solidFill>
                <a:latin typeface="Canva Sans"/>
              </a:rPr>
              <a:t>DEMONSTRATION </a:t>
            </a:r>
          </a:p>
          <a:p>
            <a:pPr algn="ctr">
              <a:lnSpc>
                <a:spcPts val="10199"/>
              </a:lnSpc>
            </a:pPr>
            <a:r>
              <a:rPr lang="en-US" sz="8499" spc="-169">
                <a:solidFill>
                  <a:srgbClr val="FFFFFF"/>
                </a:solidFill>
                <a:latin typeface="Canva Sans"/>
              </a:rPr>
              <a:t>VIDEOS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0801" y="3694039"/>
            <a:ext cx="8250138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Extra Bold"/>
              </a:rPr>
              <a:t>DEMONSTRATION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Extra Bold"/>
              </a:rPr>
              <a:t>VIDEOS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53205" y="1784199"/>
            <a:ext cx="4506095" cy="80108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22586"/>
            <a:ext cx="16592352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spc="-140">
                <a:solidFill>
                  <a:srgbClr val="040506"/>
                </a:solidFill>
                <a:latin typeface="Arsenal Bold"/>
              </a:rPr>
              <a:t>VOICE CONTROL 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13118"/>
            <a:ext cx="722164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A2E30"/>
                </a:solidFill>
                <a:latin typeface="Open Sauce Bold"/>
              </a:rPr>
              <a:t>RIGHT INSTRUCTION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46718"/>
            <a:ext cx="10633968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E30"/>
                </a:solidFill>
                <a:latin typeface="Open Sauce"/>
              </a:rPr>
              <a:t>Whenever the speech recognizer detects the right speech, then the car moves as shown.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505700"/>
            <a:ext cx="106339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 Bold"/>
              </a:rPr>
              <a:t>RIGHT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880056" y="1028700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650507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A2E30"/>
                </a:solidFill>
                <a:latin typeface="Open Sauce Bold"/>
              </a:rPr>
              <a:t>LEFT INSTRUCTION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43325"/>
            <a:ext cx="10151269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E30"/>
                </a:solidFill>
                <a:latin typeface="Open Sauce"/>
              </a:rPr>
              <a:t>Whenever the speech recognizer detects the </a:t>
            </a:r>
            <a:r>
              <a:rPr lang="en-US" sz="3999">
                <a:solidFill>
                  <a:srgbClr val="2A2E30"/>
                </a:solidFill>
                <a:latin typeface="Open Sauce Bold"/>
              </a:rPr>
              <a:t>Left</a:t>
            </a:r>
            <a:r>
              <a:rPr lang="en-US" sz="3999">
                <a:solidFill>
                  <a:srgbClr val="2A2E30"/>
                </a:solidFill>
                <a:latin typeface="Open Sauce"/>
              </a:rPr>
              <a:t> speech, then the car moves as shown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04755" y="6851206"/>
            <a:ext cx="11991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2A2E30"/>
                </a:solidFill>
                <a:latin typeface="Canva Sans Bold"/>
              </a:rPr>
              <a:t>LEFT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867766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594660" y="5543550"/>
            <a:ext cx="14099416" cy="140994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312" r="0" b="3312"/>
          <a:stretch>
            <a:fillRect/>
          </a:stretch>
        </p:blipFill>
        <p:spPr>
          <a:xfrm flipH="false" flipV="false" rot="0">
            <a:off x="12301663" y="1028700"/>
            <a:ext cx="4957637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716973"/>
            <a:ext cx="1065133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E30"/>
                </a:solidFill>
                <a:latin typeface="Open Sauce"/>
              </a:rPr>
              <a:t>Whenever the speech recognizer detects the </a:t>
            </a:r>
            <a:r>
              <a:rPr lang="en-US" sz="3999">
                <a:solidFill>
                  <a:srgbClr val="2A2E30"/>
                </a:solidFill>
                <a:latin typeface="Open Sauce Bold"/>
              </a:rPr>
              <a:t>Forward </a:t>
            </a:r>
            <a:r>
              <a:rPr lang="en-US" sz="3999">
                <a:solidFill>
                  <a:srgbClr val="2A2E30"/>
                </a:solidFill>
                <a:latin typeface="Open Sauce"/>
              </a:rPr>
              <a:t>speech, then the car moves as shown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34402"/>
            <a:ext cx="102603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2E30"/>
                </a:solidFill>
                <a:latin typeface="Open Sauce Bold"/>
              </a:rPr>
              <a:t>FORWARD INSTRUCTION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63282" y="7336473"/>
            <a:ext cx="25821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2A2E30"/>
                </a:solidFill>
                <a:latin typeface="Canva Sans Bold"/>
              </a:rPr>
              <a:t>FORWARD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8786103" y="5831523"/>
            <a:ext cx="14099416" cy="140994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05221" y="6340331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20400" y="510125"/>
            <a:ext cx="45571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98958" y="2580640"/>
            <a:ext cx="110555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836B1"/>
                </a:solidFill>
                <a:latin typeface="Canva Sans Bold"/>
              </a:rPr>
              <a:t>MENTOR : DR.SOMNATH SARANGI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80792" y="3759359"/>
            <a:ext cx="56918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MEMBERS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49834" y="5045076"/>
            <a:ext cx="3604915" cy="421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G. Meghasyam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S. Kartheek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D. Yuvakiran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A.P. Giriteja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A. Navneeth </a:t>
            </a:r>
          </a:p>
          <a:p>
            <a:pPr algn="just">
              <a:lnSpc>
                <a:spcPts val="56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026733" y="5067300"/>
            <a:ext cx="2622848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2101ME24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2101ME68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2101ME21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2101ME03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2101ME04</a:t>
            </a: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29645" y="1028700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651" y="1581150"/>
            <a:ext cx="884376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A2E30"/>
                </a:solidFill>
                <a:latin typeface="Open Sauce Bold"/>
              </a:rPr>
              <a:t>BACKWARD INSTRUCTION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1150" y="4243388"/>
            <a:ext cx="10151269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E30"/>
                </a:solidFill>
                <a:latin typeface="Open Sauce"/>
              </a:rPr>
              <a:t>Whenever the speech recognizer detects the </a:t>
            </a:r>
            <a:r>
              <a:rPr lang="en-US" sz="3999">
                <a:solidFill>
                  <a:srgbClr val="2A2E30"/>
                </a:solidFill>
                <a:latin typeface="Open Sauce Bold"/>
              </a:rPr>
              <a:t>Back </a:t>
            </a:r>
            <a:r>
              <a:rPr lang="en-US" sz="3999">
                <a:solidFill>
                  <a:srgbClr val="2A2E30"/>
                </a:solidFill>
                <a:latin typeface="Open Sauce"/>
              </a:rPr>
              <a:t>speech, then the car moves as shown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7792" y="7862888"/>
            <a:ext cx="275798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2A2E30"/>
                </a:solidFill>
                <a:latin typeface="Canva Sans Bold"/>
              </a:rPr>
              <a:t>BACK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242294"/>
            <a:ext cx="18040758" cy="9802411"/>
            <a:chOff x="0" y="0"/>
            <a:chExt cx="5051813" cy="27448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1813" cy="2744893"/>
            </a:xfrm>
            <a:custGeom>
              <a:avLst/>
              <a:gdLst/>
              <a:ahLst/>
              <a:cxnLst/>
              <a:rect r="r" b="b" t="t" l="l"/>
              <a:pathLst>
                <a:path h="2744893" w="5051813">
                  <a:moveTo>
                    <a:pt x="0" y="0"/>
                  </a:moveTo>
                  <a:lnTo>
                    <a:pt x="5051813" y="0"/>
                  </a:lnTo>
                  <a:lnTo>
                    <a:pt x="5051813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51813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43124" y="1348492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7547" y="481964"/>
            <a:ext cx="12765577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Canva Sans Bold"/>
              </a:rPr>
              <a:t>FIRE DETECTION DEMONSTRATION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0241" y="2618492"/>
            <a:ext cx="11086055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 There are three flame sensors on the car, responsible for detecting fire up to a certain distance.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If the flame is placed left concerning the truck, it moves towards the left and detects the flame.</a:t>
            </a:r>
          </a:p>
          <a:p>
            <a:pPr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320512" y="7854067"/>
            <a:ext cx="17255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 Bold"/>
              </a:rPr>
              <a:t>LEFT_F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936743" y="-2706831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8154279" y="6483206"/>
            <a:ext cx="14099416" cy="140994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130088" y="1028700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07481" y="3085306"/>
            <a:ext cx="854705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If the flame is placed right with respect to truck then it moves towards right and detects the flame.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5815" y="6793706"/>
            <a:ext cx="21103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RIGHT_F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9019036" y="5879306"/>
            <a:ext cx="14099416" cy="140994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159884" y="-13070716"/>
            <a:ext cx="14099416" cy="140994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78455" y="1028700"/>
            <a:ext cx="45720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49500"/>
            <a:ext cx="10000506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If the flame is placed front with respect to truck then it moves towards front and detects the flame.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903068" y="6528664"/>
            <a:ext cx="22517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 Bold"/>
              </a:rPr>
              <a:t>FRONT_F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87300" y="1028700"/>
            <a:ext cx="45720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47955"/>
            <a:ext cx="1134867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After the sensor detects fire, the car moves towards the fire and stops at certain distance from the fire , spills water on it as shown in video.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559592" y="7064445"/>
            <a:ext cx="285839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000000"/>
                </a:solidFill>
                <a:latin typeface="Canva Sans Bold"/>
              </a:rPr>
              <a:t>FIRE_PUMP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439141" y="-1854301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039315" y="6389730"/>
            <a:ext cx="14099416" cy="140994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2" y="4157742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87787" y="967949"/>
            <a:ext cx="588438" cy="597010"/>
          </a:xfrm>
          <a:custGeom>
            <a:avLst/>
            <a:gdLst/>
            <a:ahLst/>
            <a:cxnLst/>
            <a:rect r="r" b="b" t="t" l="l"/>
            <a:pathLst>
              <a:path h="597010" w="588438">
                <a:moveTo>
                  <a:pt x="0" y="0"/>
                </a:moveTo>
                <a:lnTo>
                  <a:pt x="588438" y="0"/>
                </a:lnTo>
                <a:lnTo>
                  <a:pt x="588438" y="597010"/>
                </a:lnTo>
                <a:lnTo>
                  <a:pt x="0" y="59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59201" y="413164"/>
            <a:ext cx="509280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Canva Sans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5422" y="3314065"/>
            <a:ext cx="8348464" cy="636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INTRODUCTION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CHALLENGES ENCOUNTERED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WHAT DID WE FIGURE OUT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ABOUT APP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DEMONSTRATION VIDEOS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CODE FOR PROJECT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RESULT AND DISCUSSION</a:t>
            </a:r>
          </a:p>
          <a:p>
            <a:pPr>
              <a:lnSpc>
                <a:spcPts val="62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451090" y="3314065"/>
            <a:ext cx="1016221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1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2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3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4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5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6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12856"/>
          </a:xfrm>
          <a:custGeom>
            <a:avLst/>
            <a:gdLst/>
            <a:ahLst/>
            <a:cxnLst/>
            <a:rect r="r" b="b" t="t" l="l"/>
            <a:pathLst>
              <a:path h="3712856" w="18288000">
                <a:moveTo>
                  <a:pt x="0" y="0"/>
                </a:moveTo>
                <a:lnTo>
                  <a:pt x="18288000" y="0"/>
                </a:lnTo>
                <a:lnTo>
                  <a:pt x="18288000" y="3712856"/>
                </a:lnTo>
                <a:lnTo>
                  <a:pt x="0" y="371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306" r="0" b="-127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712856"/>
            <a:chOff x="0" y="0"/>
            <a:chExt cx="4816593" cy="9778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977872"/>
            </a:xfrm>
            <a:custGeom>
              <a:avLst/>
              <a:gdLst/>
              <a:ahLst/>
              <a:cxnLst/>
              <a:rect r="r" b="b" t="t" l="l"/>
              <a:pathLst>
                <a:path h="9778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7872"/>
                  </a:lnTo>
                  <a:lnTo>
                    <a:pt x="0" y="9778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101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76300"/>
            <a:ext cx="162306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38650"/>
            <a:ext cx="16230600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An automatic fire truck is designed to detect and respond to fires without human involvement, providing a rapid and efficient emergency response.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Whenever it detects the fire, it will move towards the direction of fire and spills water on it.</a:t>
            </a:r>
          </a:p>
          <a:p>
            <a:pPr>
              <a:lnSpc>
                <a:spcPts val="4200"/>
              </a:lnSpc>
            </a:pP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With the help of MIT app developer, we have introduced a new idea a voice controller app.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334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01AEB"/>
                </a:solidFill>
                <a:latin typeface="Canva Sans Bold"/>
              </a:rPr>
              <a:t>CHALLENGES ENCOUNTERED</a:t>
            </a:r>
            <a:r>
              <a:rPr lang="en-US" sz="5199">
                <a:solidFill>
                  <a:srgbClr val="E01AEB"/>
                </a:solidFill>
                <a:latin typeface="Canva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42565"/>
            <a:ext cx="16230600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Long-</a:t>
            </a:r>
            <a:r>
              <a:rPr lang="en-US" sz="3999">
                <a:solidFill>
                  <a:srgbClr val="FFFFFF"/>
                </a:solidFill>
                <a:latin typeface="Canva Sans Bold"/>
              </a:rPr>
              <a:t>distance fire detection is impossible with the firefighting truck we are utilizing.</a:t>
            </a:r>
          </a:p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We are dealing with a water leak issue in the tank.</a:t>
            </a:r>
          </a:p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 When trying to acquire the desired output (spilling water) from the pump we were using, we encountered less power input.</a:t>
            </a:r>
          </a:p>
          <a:p>
            <a:pPr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77409" y="1339863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91534" y="-1867766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91331" y="548225"/>
            <a:ext cx="74104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What did we figure out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51258"/>
            <a:ext cx="16230600" cy="1050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For the water leak problems, we reconstructed the tank using the M-seal to close the leakage holes.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We considered using speech recognition app as a means of system control for long-distance fires.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We have enhanced the code by a</a:t>
            </a:r>
            <a:r>
              <a:rPr lang="en-US" sz="3500">
                <a:solidFill>
                  <a:srgbClr val="000000"/>
                </a:solidFill>
                <a:latin typeface="Canva Sans Bold"/>
              </a:rPr>
              <a:t>dding voice control functionality.</a:t>
            </a:r>
          </a:p>
          <a:p>
            <a:pPr>
              <a:lnSpc>
                <a:spcPts val="49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For voice control to pass the commands we have added a Bluetooth Module to our Truck.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To overcome the power issue for the pump we used the relay module component which amplify the power input .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37527"/>
            <a:ext cx="88388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DFD"/>
                </a:solidFill>
                <a:latin typeface="Canva Sans Bold"/>
              </a:rPr>
              <a:t>Buildings Blocks of our App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22237" y="2346523"/>
            <a:ext cx="13443527" cy="6196019"/>
          </a:xfrm>
          <a:custGeom>
            <a:avLst/>
            <a:gdLst/>
            <a:ahLst/>
            <a:cxnLst/>
            <a:rect r="r" b="b" t="t" l="l"/>
            <a:pathLst>
              <a:path h="6196019" w="13443527">
                <a:moveTo>
                  <a:pt x="0" y="0"/>
                </a:moveTo>
                <a:lnTo>
                  <a:pt x="13443526" y="0"/>
                </a:lnTo>
                <a:lnTo>
                  <a:pt x="13443526" y="6196019"/>
                </a:lnTo>
                <a:lnTo>
                  <a:pt x="0" y="6196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1577"/>
            <a:ext cx="10075685" cy="1938247"/>
          </a:xfrm>
          <a:custGeom>
            <a:avLst/>
            <a:gdLst/>
            <a:ahLst/>
            <a:cxnLst/>
            <a:rect r="r" b="b" t="t" l="l"/>
            <a:pathLst>
              <a:path h="1938247" w="10075685">
                <a:moveTo>
                  <a:pt x="0" y="0"/>
                </a:moveTo>
                <a:lnTo>
                  <a:pt x="10075685" y="0"/>
                </a:lnTo>
                <a:lnTo>
                  <a:pt x="10075685" y="1938246"/>
                </a:lnTo>
                <a:lnTo>
                  <a:pt x="0" y="193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9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606931"/>
            <a:ext cx="8875022" cy="2535845"/>
          </a:xfrm>
          <a:custGeom>
            <a:avLst/>
            <a:gdLst/>
            <a:ahLst/>
            <a:cxnLst/>
            <a:rect r="r" b="b" t="t" l="l"/>
            <a:pathLst>
              <a:path h="2535845" w="8875022">
                <a:moveTo>
                  <a:pt x="0" y="0"/>
                </a:moveTo>
                <a:lnTo>
                  <a:pt x="8875022" y="0"/>
                </a:lnTo>
                <a:lnTo>
                  <a:pt x="8875022" y="2535846"/>
                </a:lnTo>
                <a:lnTo>
                  <a:pt x="0" y="2535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0" r="-4787" b="-6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905500"/>
            <a:ext cx="8603965" cy="3692769"/>
          </a:xfrm>
          <a:custGeom>
            <a:avLst/>
            <a:gdLst/>
            <a:ahLst/>
            <a:cxnLst/>
            <a:rect r="r" b="b" t="t" l="l"/>
            <a:pathLst>
              <a:path h="3692769" w="8603965">
                <a:moveTo>
                  <a:pt x="0" y="0"/>
                </a:moveTo>
                <a:lnTo>
                  <a:pt x="8603965" y="0"/>
                </a:lnTo>
                <a:lnTo>
                  <a:pt x="8603965" y="3692769"/>
                </a:lnTo>
                <a:lnTo>
                  <a:pt x="0" y="3692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95606" y="1178673"/>
            <a:ext cx="812341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List picker displays every component needed to indicate a Bluetooth device that is in range.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055704"/>
            <a:ext cx="94353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Following the selection of a certain device This specific gadget, this specific block, will create a Bluetooth connection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54923" y="6932735"/>
            <a:ext cx="1046409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The connected text will be shown if the connection is successful. If it's not connected it will appear not connected text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856276" y="6989885"/>
            <a:ext cx="14099416" cy="140994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58250" y="-258250"/>
            <a:ext cx="1286950" cy="12869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20234" y="-2499708"/>
            <a:ext cx="3735531" cy="3735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908" y="497544"/>
            <a:ext cx="5710066" cy="2277478"/>
          </a:xfrm>
          <a:custGeom>
            <a:avLst/>
            <a:gdLst/>
            <a:ahLst/>
            <a:cxnLst/>
            <a:rect r="r" b="b" t="t" l="l"/>
            <a:pathLst>
              <a:path h="2277478" w="5710066">
                <a:moveTo>
                  <a:pt x="0" y="0"/>
                </a:moveTo>
                <a:lnTo>
                  <a:pt x="5710067" y="0"/>
                </a:lnTo>
                <a:lnTo>
                  <a:pt x="5710067" y="2277478"/>
                </a:lnTo>
                <a:lnTo>
                  <a:pt x="0" y="227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43" t="0" r="-1364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0992" y="2775022"/>
            <a:ext cx="8177494" cy="3063213"/>
          </a:xfrm>
          <a:custGeom>
            <a:avLst/>
            <a:gdLst/>
            <a:ahLst/>
            <a:cxnLst/>
            <a:rect r="r" b="b" t="t" l="l"/>
            <a:pathLst>
              <a:path h="3063213" w="8177494">
                <a:moveTo>
                  <a:pt x="0" y="0"/>
                </a:moveTo>
                <a:lnTo>
                  <a:pt x="8177494" y="0"/>
                </a:lnTo>
                <a:lnTo>
                  <a:pt x="8177494" y="3063213"/>
                </a:lnTo>
                <a:lnTo>
                  <a:pt x="0" y="306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4" t="-7783" r="-649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830" y="5838235"/>
            <a:ext cx="9522182" cy="3420065"/>
          </a:xfrm>
          <a:custGeom>
            <a:avLst/>
            <a:gdLst/>
            <a:ahLst/>
            <a:cxnLst/>
            <a:rect r="r" b="b" t="t" l="l"/>
            <a:pathLst>
              <a:path h="3420065" w="9522182">
                <a:moveTo>
                  <a:pt x="0" y="0"/>
                </a:moveTo>
                <a:lnTo>
                  <a:pt x="9522182" y="0"/>
                </a:lnTo>
                <a:lnTo>
                  <a:pt x="9522182" y="3420065"/>
                </a:lnTo>
                <a:lnTo>
                  <a:pt x="0" y="3420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04975" y="1350533"/>
            <a:ext cx="1016922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The do button is in charge of recording the speech.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562350"/>
            <a:ext cx="97209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Following your speech, this block will be transformed into a string and saved in a variable named text.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20992" y="6995817"/>
            <a:ext cx="817749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This text would be transmitted to Arduino over Bluetooth.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DAGC2fEAyR8</dc:identifier>
  <dcterms:modified xsi:type="dcterms:W3CDTF">2011-08-01T06:04:30Z</dcterms:modified>
  <cp:revision>1</cp:revision>
  <dc:title>ME396</dc:title>
</cp:coreProperties>
</file>